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20" r:id="rId2"/>
    <p:sldId id="319" r:id="rId3"/>
    <p:sldId id="315" r:id="rId4"/>
    <p:sldId id="314" r:id="rId5"/>
    <p:sldId id="302" r:id="rId6"/>
    <p:sldId id="317" r:id="rId7"/>
    <p:sldId id="316" r:id="rId8"/>
    <p:sldId id="310" r:id="rId9"/>
    <p:sldId id="311" r:id="rId10"/>
  </p:sldIdLst>
  <p:sldSz cx="9144000" cy="5143500" type="screen16x9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B2B2B2"/>
    <a:srgbClr val="C0C0C0"/>
    <a:srgbClr val="808080"/>
    <a:srgbClr val="FFFFFF"/>
    <a:srgbClr val="F0F5E6"/>
    <a:srgbClr val="009F47"/>
    <a:srgbClr val="00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78" d="100"/>
          <a:sy n="78" d="100"/>
        </p:scale>
        <p:origin x="102" y="390"/>
      </p:cViewPr>
      <p:guideLst>
        <p:guide orient="horz" pos="1620"/>
        <p:guide pos="288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5" tIns="46532" rIns="93065" bIns="46532" numCol="1" anchor="t" anchorCtr="0" compatLnSpc="1">
            <a:prstTxWarp prst="textNoShape">
              <a:avLst/>
            </a:prstTxWarp>
          </a:bodyPr>
          <a:lstStyle>
            <a:lvl1pPr defTabSz="931225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400" y="0"/>
            <a:ext cx="2933700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5" tIns="46532" rIns="93065" bIns="46532" numCol="1" anchor="t" anchorCtr="0" compatLnSpc="1">
            <a:prstTxWarp prst="textNoShape">
              <a:avLst/>
            </a:prstTxWarp>
          </a:bodyPr>
          <a:lstStyle>
            <a:lvl1pPr algn="r" defTabSz="931225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58325"/>
            <a:ext cx="2933700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5" tIns="46532" rIns="93065" bIns="46532" numCol="1" anchor="b" anchorCtr="0" compatLnSpc="1">
            <a:prstTxWarp prst="textNoShape">
              <a:avLst/>
            </a:prstTxWarp>
          </a:bodyPr>
          <a:lstStyle>
            <a:lvl1pPr defTabSz="931225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400" y="9458325"/>
            <a:ext cx="2933700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5" tIns="46532" rIns="93065" bIns="46532" numCol="1" anchor="b" anchorCtr="0" compatLnSpc="1">
            <a:prstTxWarp prst="textNoShape">
              <a:avLst/>
            </a:prstTxWarp>
          </a:bodyPr>
          <a:lstStyle>
            <a:lvl1pPr algn="r" defTabSz="931225">
              <a:defRPr sz="1300"/>
            </a:lvl1pPr>
          </a:lstStyle>
          <a:p>
            <a:pPr>
              <a:defRPr/>
            </a:pPr>
            <a:fld id="{6388CB09-9017-4FDF-A38B-FCF5032A5B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406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5" tIns="46532" rIns="93065" bIns="46532" numCol="1" anchor="t" anchorCtr="0" compatLnSpc="1">
            <a:prstTxWarp prst="textNoShape">
              <a:avLst/>
            </a:prstTxWarp>
          </a:bodyPr>
          <a:lstStyle>
            <a:lvl1pPr defTabSz="931225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5" tIns="46532" rIns="93065" bIns="46532" numCol="1" anchor="t" anchorCtr="0" compatLnSpc="1">
            <a:prstTxWarp prst="textNoShape">
              <a:avLst/>
            </a:prstTxWarp>
          </a:bodyPr>
          <a:lstStyle>
            <a:lvl1pPr algn="r" defTabSz="931225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2950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5" tIns="46532" rIns="93065" bIns="465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5" tIns="46532" rIns="93065" bIns="46532" numCol="1" anchor="b" anchorCtr="0" compatLnSpc="1">
            <a:prstTxWarp prst="textNoShape">
              <a:avLst/>
            </a:prstTxWarp>
          </a:bodyPr>
          <a:lstStyle>
            <a:lvl1pPr defTabSz="931225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5" tIns="46532" rIns="93065" bIns="46532" numCol="1" anchor="b" anchorCtr="0" compatLnSpc="1">
            <a:prstTxWarp prst="textNoShape">
              <a:avLst/>
            </a:prstTxWarp>
          </a:bodyPr>
          <a:lstStyle>
            <a:lvl1pPr algn="r" defTabSz="931225">
              <a:defRPr sz="1300"/>
            </a:lvl1pPr>
          </a:lstStyle>
          <a:p>
            <a:pPr>
              <a:defRPr/>
            </a:pPr>
            <a:fld id="{55EAFB42-C7F0-42A6-846A-CA15307EB4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055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539750" y="948928"/>
            <a:ext cx="8064500" cy="3727847"/>
          </a:xfrm>
          <a:prstGeom prst="rect">
            <a:avLst/>
          </a:prstGeom>
          <a:solidFill>
            <a:srgbClr val="F0F5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Picture 6" descr="lwknrw-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6" y="134541"/>
            <a:ext cx="22637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13235"/>
            <a:ext cx="7772400" cy="1102519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571750"/>
            <a:ext cx="6400800" cy="1314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0F5E6"/>
                </a:solidFill>
              </a14:hiddenFill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4683919"/>
            <a:ext cx="80645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</p:spTree>
    <p:extLst>
      <p:ext uri="{BB962C8B-B14F-4D97-AF65-F5344CB8AC3E}">
        <p14:creationId xmlns:p14="http://schemas.microsoft.com/office/powerpoint/2010/main" val="3164955473"/>
      </p:ext>
    </p:extLst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12ACD-F10B-46AB-B84E-0E3CAA36E4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E1F9D-2A30-4F90-9C3F-8DF3C3A9AD08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534007"/>
      </p:ext>
    </p:extLst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8BBA3-46A8-4582-9F8F-4F81D6A9FE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BC91C-5D5A-4386-8764-731A58A03F48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001929"/>
      </p:ext>
    </p:extLst>
  </p:cSld>
  <p:clrMapOvr>
    <a:masterClrMapping/>
  </p:clrMapOvr>
  <p:transition spd="med"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9864" y="191691"/>
            <a:ext cx="2084387" cy="44862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65113" y="191691"/>
            <a:ext cx="6102350" cy="44862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28BBC-131F-49F4-B686-7F70B3F262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3235D-9812-41F4-BAFA-D9D51D9BB360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24410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4E4D-59F8-44DD-A395-85861F1B32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6E15F-1F42-4F64-8BE3-BD0729DD1C92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656352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97560-F22B-4B78-B30E-AE90ED714A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B359F-1278-489D-95A2-C9A6A850FB60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717873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389" y="907257"/>
            <a:ext cx="4071937" cy="3770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30726" y="907257"/>
            <a:ext cx="4073525" cy="3770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72E4C-A295-4860-A639-B671A694D7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E9E68-3E6C-4B73-8225-635936C20249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187018"/>
      </p:ext>
    </p:extLst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B6D04-0BAB-476D-83DF-7F8842F04F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9" name="Rectangle 3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0EC62-3CFA-44AB-9F9F-D163764EE0D1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188989"/>
      </p:ext>
    </p:extLst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A1127-CE03-4C55-863E-DBD3A9722B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34CEF-049E-46B9-A4F4-DD97D951EA3E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290383"/>
      </p:ext>
    </p:extLst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7373F-9285-49B3-8A38-F281AD12C4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0C597-E46B-40FF-89AA-DC5A26F6B8EC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34939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VE  Kleve/Wesel  Haus Riswick                              Dr. Wilhelm Wehren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811FEED-6926-4530-A28A-096065DC4E3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FA99F954-A3F6-4C54-9D2D-6FF30AE18F64}" type="datetime1">
              <a:rPr lang="de-DE" smtClean="0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61096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3BECF-7210-4E4E-9663-604D62FEE57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FED58-2CA8-440B-BA29-FE9FCA4BFED8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4211"/>
      </p:ext>
    </p:extLst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5114" y="191691"/>
            <a:ext cx="6003925" cy="37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6388" y="907257"/>
            <a:ext cx="8297862" cy="3770710"/>
          </a:xfrm>
          <a:prstGeom prst="rect">
            <a:avLst/>
          </a:prstGeom>
          <a:solidFill>
            <a:srgbClr val="F0F5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4731544"/>
            <a:ext cx="9144000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9F4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534988">
              <a:defRPr sz="1200"/>
            </a:lvl1pPr>
          </a:lstStyle>
          <a:p>
            <a:pPr>
              <a:defRPr/>
            </a:pPr>
            <a:r>
              <a:rPr lang="de-DE"/>
              <a:t>VE  Kleve/Wesel  Haus Riswick                              Dr. Wilhelm Wehren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0288" y="4832748"/>
            <a:ext cx="1225550" cy="21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11FEED-6926-4530-A28A-096065DC4E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2" name="Picture 28" descr="lwknrw-rgb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6" y="134541"/>
            <a:ext cx="22637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9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88126" y="4832748"/>
            <a:ext cx="1439863" cy="21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A99F954-A3F6-4C54-9D2D-6FF30AE18F64}" type="datetime1">
              <a:rPr lang="de-DE"/>
              <a:pPr>
                <a:defRPr/>
              </a:pPr>
              <a:t>13.09.2018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9" r:id="rId8"/>
    <p:sldLayoutId id="2147483903" r:id="rId9"/>
    <p:sldLayoutId id="2147483904" r:id="rId10"/>
    <p:sldLayoutId id="2147483905" r:id="rId11"/>
    <p:sldLayoutId id="2147483906" r:id="rId12"/>
  </p:sldLayoutIdLst>
  <p:transition spd="med" advClick="0" advTm="10000"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F4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F47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F47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F47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F47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9F4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9F4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9F4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9F47"/>
          </a:solidFill>
          <a:latin typeface="Arial" charset="0"/>
        </a:defRPr>
      </a:lvl9pPr>
    </p:titleStyle>
    <p:bodyStyle>
      <a:lvl1pPr marL="261938" indent="-261938" algn="l" defTabSz="952500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chemeClr val="tx1"/>
        </a:buClr>
        <a:buSzPct val="120000"/>
        <a:buFont typeface="Wingdings" pitchFamily="2" charset="2"/>
        <a:buChar char="Ø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11200" indent="-269875" algn="l" defTabSz="952500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chemeClr val="tx1"/>
        </a:buClr>
        <a:buSzPct val="120000"/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2pPr>
      <a:lvl3pPr marL="1160463" indent="-269875" algn="l" defTabSz="952500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chemeClr val="tx1"/>
        </a:buClr>
        <a:buSzPct val="12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611313" indent="-271463" algn="l" defTabSz="952500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chemeClr val="tx1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60575" indent="-269875" algn="l" defTabSz="952500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chemeClr val="tx1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7775" indent="-269875" algn="l" defTabSz="952500" rtl="0" fontAlgn="base">
        <a:lnSpc>
          <a:spcPct val="110000"/>
        </a:lnSpc>
        <a:spcBef>
          <a:spcPct val="0"/>
        </a:spcBef>
        <a:spcAft>
          <a:spcPct val="35000"/>
        </a:spcAft>
        <a:buClr>
          <a:schemeClr val="tx1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4975" indent="-269875" algn="l" defTabSz="952500" rtl="0" fontAlgn="base">
        <a:lnSpc>
          <a:spcPct val="110000"/>
        </a:lnSpc>
        <a:spcBef>
          <a:spcPct val="0"/>
        </a:spcBef>
        <a:spcAft>
          <a:spcPct val="35000"/>
        </a:spcAft>
        <a:buClr>
          <a:schemeClr val="tx1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32175" indent="-269875" algn="l" defTabSz="952500" rtl="0" fontAlgn="base">
        <a:lnSpc>
          <a:spcPct val="110000"/>
        </a:lnSpc>
        <a:spcBef>
          <a:spcPct val="0"/>
        </a:spcBef>
        <a:spcAft>
          <a:spcPct val="35000"/>
        </a:spcAft>
        <a:buClr>
          <a:schemeClr val="tx1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9375" indent="-269875" algn="l" defTabSz="952500" rtl="0" fontAlgn="base">
        <a:lnSpc>
          <a:spcPct val="110000"/>
        </a:lnSpc>
        <a:spcBef>
          <a:spcPct val="0"/>
        </a:spcBef>
        <a:spcAft>
          <a:spcPct val="35000"/>
        </a:spcAft>
        <a:buClr>
          <a:schemeClr val="tx1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137133"/>
            <a:ext cx="8740548" cy="4916558"/>
          </a:xfrm>
          <a:prstGeom prst="rect">
            <a:avLst/>
          </a:prstGeom>
        </p:spPr>
      </p:pic>
      <p:sp>
        <p:nvSpPr>
          <p:cNvPr id="5122" name="Inhaltsplatzhalter 2"/>
          <p:cNvSpPr>
            <a:spLocks noGrp="1"/>
          </p:cNvSpPr>
          <p:nvPr>
            <p:ph idx="1"/>
          </p:nvPr>
        </p:nvSpPr>
        <p:spPr>
          <a:xfrm>
            <a:off x="498476" y="257175"/>
            <a:ext cx="8147050" cy="1144699"/>
          </a:xfrm>
          <a:solidFill>
            <a:schemeClr val="bg1">
              <a:alpha val="70000"/>
            </a:schemeClr>
          </a:solidFill>
        </p:spPr>
        <p:txBody>
          <a:bodyPr anchor="ctr"/>
          <a:lstStyle/>
          <a:p>
            <a:pPr marL="0" indent="0" algn="ctr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de-DE" sz="1800" b="1" dirty="0" smtClean="0">
                <a:solidFill>
                  <a:srgbClr val="7030A0"/>
                </a:solidFill>
              </a:rPr>
              <a:t>Weidenutzung</a:t>
            </a:r>
          </a:p>
          <a:p>
            <a:pPr marL="0" indent="0" algn="ctr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de-DE" sz="1800" b="1" dirty="0" smtClean="0">
                <a:solidFill>
                  <a:srgbClr val="7030A0"/>
                </a:solidFill>
              </a:rPr>
              <a:t>Kurzrasenweide (Intensive Standweide)</a:t>
            </a:r>
          </a:p>
        </p:txBody>
      </p:sp>
      <p:sp>
        <p:nvSpPr>
          <p:cNvPr id="5123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marL="5349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dirty="0"/>
          </a:p>
        </p:txBody>
      </p:sp>
      <p:sp>
        <p:nvSpPr>
          <p:cNvPr id="5124" name="Textfeld 1"/>
          <p:cNvSpPr txBox="1">
            <a:spLocks noChangeArrowheads="1"/>
          </p:cNvSpPr>
          <p:nvPr/>
        </p:nvSpPr>
        <p:spPr bwMode="auto">
          <a:xfrm>
            <a:off x="498475" y="1390815"/>
            <a:ext cx="8147050" cy="250837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de-DE" sz="1400" b="1" u="sng" dirty="0"/>
              <a:t>Kennzeichen</a:t>
            </a:r>
            <a:r>
              <a:rPr lang="de-DE" sz="1400" b="1" u="sng" dirty="0" smtClean="0"/>
              <a:t>:</a:t>
            </a:r>
          </a:p>
          <a:p>
            <a:pPr marL="1077913" lvl="3" indent="-358775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de-DE" sz="1400" b="1" dirty="0"/>
              <a:t>Flächen immer unter </a:t>
            </a:r>
            <a:r>
              <a:rPr lang="de-DE" sz="1400" b="1" dirty="0" smtClean="0"/>
              <a:t>Beweidung</a:t>
            </a:r>
          </a:p>
          <a:p>
            <a:pPr marL="1077913" lvl="3" indent="-358775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de-DE" sz="1400" b="1" dirty="0" smtClean="0"/>
              <a:t>Wuchshöhe </a:t>
            </a:r>
            <a:r>
              <a:rPr lang="de-DE" sz="1400" b="1" dirty="0"/>
              <a:t>5 – 7 cm</a:t>
            </a:r>
          </a:p>
          <a:p>
            <a:pPr marL="1085850" lvl="1" indent="-342900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de-DE" sz="1400" b="1" dirty="0" smtClean="0"/>
              <a:t>Wuchshöhe </a:t>
            </a:r>
            <a:r>
              <a:rPr lang="de-DE" sz="1400" b="1" dirty="0"/>
              <a:t>durch </a:t>
            </a:r>
            <a:r>
              <a:rPr lang="de-DE" sz="1400" b="1" dirty="0" smtClean="0"/>
              <a:t>Besatzdichte steuern</a:t>
            </a:r>
            <a:endParaRPr lang="de-DE" sz="1400" b="1" dirty="0"/>
          </a:p>
          <a:p>
            <a:pPr marL="1085850" lvl="1" indent="-342900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de-DE" sz="1400" b="1" dirty="0" smtClean="0"/>
              <a:t>Frühjahrsweide / </a:t>
            </a:r>
            <a:r>
              <a:rPr lang="de-DE" sz="1400" b="1" dirty="0" err="1" smtClean="0"/>
              <a:t>Vorweide</a:t>
            </a:r>
            <a:endParaRPr lang="de-DE" sz="1400" b="1" dirty="0"/>
          </a:p>
          <a:p>
            <a:pPr eaLnBrk="1" hangingPunct="1"/>
            <a:r>
              <a:rPr lang="de-DE" sz="2400" b="1" dirty="0"/>
              <a:t>             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1400936"/>
            <a:ext cx="1149350" cy="249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337425" y="3899194"/>
            <a:ext cx="1466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Herbometer</a:t>
            </a:r>
            <a:r>
              <a:rPr lang="de-DE" sz="1400" dirty="0" smtClean="0"/>
              <a:t> zur Messung der Wuchshöhe der Weidenarbe</a:t>
            </a:r>
            <a:endParaRPr lang="de-DE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566268"/>
            <a:ext cx="1917700" cy="144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416175" y="4268526"/>
            <a:ext cx="279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Weidekorb zur Erfassung der Zuwachsleistungen: 6 Schnitte = Bruttoflächenleistung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49038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122363" y="976061"/>
            <a:ext cx="2462534" cy="4590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r>
              <a:rPr lang="de-DE" sz="2400" dirty="0" err="1" smtClean="0"/>
              <a:t>Aufwuchsmenge</a:t>
            </a:r>
            <a:endParaRPr lang="de-DE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6079475" y="959406"/>
            <a:ext cx="1963999" cy="4590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1">
            <a:spAutoFit/>
          </a:bodyPr>
          <a:lstStyle/>
          <a:p>
            <a:r>
              <a:rPr lang="de-DE" sz="2400" dirty="0" smtClean="0"/>
              <a:t>Besatzstärke</a:t>
            </a:r>
            <a:endParaRPr lang="de-DE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3630833" y="2037998"/>
            <a:ext cx="1922243" cy="459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spAutoFit/>
          </a:bodyPr>
          <a:lstStyle/>
          <a:p>
            <a:r>
              <a:rPr lang="de-DE" sz="2400" dirty="0" smtClean="0"/>
              <a:t>Wuchshöhe</a:t>
            </a:r>
            <a:endParaRPr lang="de-DE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1122363" y="2851071"/>
            <a:ext cx="1841402" cy="4590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1">
            <a:spAutoFit/>
          </a:bodyPr>
          <a:lstStyle/>
          <a:p>
            <a:r>
              <a:rPr lang="de-DE" sz="2400" dirty="0" smtClean="0"/>
              <a:t>Weidedauer</a:t>
            </a:r>
            <a:endParaRPr lang="de-DE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5856657" y="2851091"/>
            <a:ext cx="2186817" cy="4590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1">
            <a:spAutoFit/>
          </a:bodyPr>
          <a:lstStyle/>
          <a:p>
            <a:r>
              <a:rPr lang="de-DE" sz="2400" dirty="0" err="1" smtClean="0"/>
              <a:t>Zufuttermenge</a:t>
            </a:r>
            <a:endParaRPr lang="de-DE" sz="2400" dirty="0"/>
          </a:p>
        </p:txBody>
      </p:sp>
      <p:sp>
        <p:nvSpPr>
          <p:cNvPr id="14" name="Textfeld 13"/>
          <p:cNvSpPr txBox="1"/>
          <p:nvPr/>
        </p:nvSpPr>
        <p:spPr>
          <a:xfrm>
            <a:off x="1116281" y="117887"/>
            <a:ext cx="69271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Stellgrößen bei Kurzrasenbeweidung</a:t>
            </a:r>
            <a:endParaRPr lang="de-DE" sz="3200" dirty="0"/>
          </a:p>
        </p:txBody>
      </p:sp>
      <p:cxnSp>
        <p:nvCxnSpPr>
          <p:cNvPr id="3" name="Gerade Verbindung mit Pfeil 2"/>
          <p:cNvCxnSpPr/>
          <p:nvPr/>
        </p:nvCxnSpPr>
        <p:spPr bwMode="auto">
          <a:xfrm>
            <a:off x="3305176" y="1485900"/>
            <a:ext cx="363757" cy="45900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4"/>
          <p:cNvCxnSpPr/>
          <p:nvPr/>
        </p:nvCxnSpPr>
        <p:spPr bwMode="auto">
          <a:xfrm flipV="1">
            <a:off x="3076576" y="2571750"/>
            <a:ext cx="624429" cy="34290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 flipH="1">
            <a:off x="5620196" y="1485900"/>
            <a:ext cx="553341" cy="45900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19"/>
          <p:cNvCxnSpPr/>
          <p:nvPr/>
        </p:nvCxnSpPr>
        <p:spPr bwMode="auto">
          <a:xfrm flipH="1" flipV="1">
            <a:off x="5349241" y="2571750"/>
            <a:ext cx="375285" cy="34290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227882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>
                <a:solidFill>
                  <a:srgbClr val="7030A0"/>
                </a:solidFill>
              </a:rPr>
              <a:t>Ganztags oder halbtags weiden?</a:t>
            </a:r>
            <a:endParaRPr lang="de-DE" sz="2000" dirty="0">
              <a:solidFill>
                <a:srgbClr val="7030A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694E4D-59F8-44DD-A395-85861F1B327E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2" y="602455"/>
            <a:ext cx="2981325" cy="16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7" y="620911"/>
            <a:ext cx="2948514" cy="165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30" y="2439332"/>
            <a:ext cx="2981324" cy="16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94" y="2432066"/>
            <a:ext cx="3201460" cy="168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7" y="2439331"/>
            <a:ext cx="3080447" cy="16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516730"/>
            <a:ext cx="2968624" cy="166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O:\VBZL Haus Riswick\Verhoeven\Fotos\IMG_0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5744"/>
            <a:ext cx="9144000" cy="11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2303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 smtClean="0">
                <a:solidFill>
                  <a:srgbClr val="7030A0"/>
                </a:solidFill>
              </a:rPr>
              <a:t>Weideleistung und Flächenleistung auf der Kurzrasenweide</a:t>
            </a:r>
            <a:endParaRPr lang="de-DE" sz="1600" dirty="0">
              <a:solidFill>
                <a:srgbClr val="7030A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91331"/>
            <a:ext cx="2878666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33" y="491331"/>
            <a:ext cx="2996142" cy="16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915" y="571500"/>
            <a:ext cx="2712159" cy="139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9" y="2209205"/>
            <a:ext cx="2699630" cy="119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33" y="2038350"/>
            <a:ext cx="3072342" cy="180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4" y="2038349"/>
            <a:ext cx="3228976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90" y="3541034"/>
            <a:ext cx="4367210" cy="160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542705"/>
            <a:ext cx="4572002" cy="160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58581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FCDFC5-9DCD-4882-A2A8-D1AD4B5481E8}" type="slidenum">
              <a:rPr lang="de-DE" smtClean="0"/>
              <a:pPr eaLnBrk="1" hangingPunct="1"/>
              <a:t>5</a:t>
            </a:fld>
            <a:endParaRPr lang="de-DE" smtClean="0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solidFill>
                  <a:srgbClr val="7030A0"/>
                </a:solidFill>
              </a:rPr>
              <a:t>Aktivitätsmessung auf der Weide</a:t>
            </a:r>
          </a:p>
        </p:txBody>
      </p:sp>
      <p:pic>
        <p:nvPicPr>
          <p:cNvPr id="31749" name="Picture 7" descr="Forerunner205-3-Tr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4" y="611981"/>
            <a:ext cx="1836737" cy="114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657600"/>
            <a:ext cx="316865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11981"/>
            <a:ext cx="22098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2" name="Line 11"/>
          <p:cNvSpPr>
            <a:spLocks noChangeShapeType="1"/>
          </p:cNvSpPr>
          <p:nvPr/>
        </p:nvSpPr>
        <p:spPr bwMode="auto">
          <a:xfrm flipH="1">
            <a:off x="1403351" y="787004"/>
            <a:ext cx="2449513" cy="339328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175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854994"/>
            <a:ext cx="3167062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624263"/>
            <a:ext cx="3167062" cy="148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5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54994"/>
            <a:ext cx="3132138" cy="172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2313" y="438150"/>
            <a:ext cx="7772400" cy="550263"/>
          </a:xfrm>
        </p:spPr>
        <p:txBody>
          <a:bodyPr/>
          <a:lstStyle/>
          <a:p>
            <a:r>
              <a:rPr lang="de-DE" sz="1800" dirty="0" smtClean="0">
                <a:solidFill>
                  <a:srgbClr val="7030A0"/>
                </a:solidFill>
              </a:rPr>
              <a:t>Optimierung der Weide- und Tierleistung von Jungrindern im System Kurzrasenweide 2012 - 2016</a:t>
            </a:r>
            <a:endParaRPr lang="de-DE" sz="1800" dirty="0">
              <a:solidFill>
                <a:srgbClr val="7030A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4850"/>
            <a:ext cx="1817686" cy="168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0" y="2662663"/>
            <a:ext cx="1817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Weidewaage zur laufenden tierindividuellen Gewichtserfassung</a:t>
            </a:r>
            <a:endParaRPr lang="de-DE" sz="1000" dirty="0"/>
          </a:p>
        </p:txBody>
      </p:sp>
      <p:sp>
        <p:nvSpPr>
          <p:cNvPr id="5" name="Textfeld 4"/>
          <p:cNvSpPr txBox="1"/>
          <p:nvPr/>
        </p:nvSpPr>
        <p:spPr>
          <a:xfrm>
            <a:off x="306387" y="4897279"/>
            <a:ext cx="1304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Flächenleistung</a:t>
            </a:r>
            <a:endParaRPr lang="de-DE" sz="1000" dirty="0"/>
          </a:p>
        </p:txBody>
      </p:sp>
      <p:sp>
        <p:nvSpPr>
          <p:cNvPr id="6" name="Textfeld 5"/>
          <p:cNvSpPr txBox="1"/>
          <p:nvPr/>
        </p:nvSpPr>
        <p:spPr>
          <a:xfrm>
            <a:off x="6496273" y="902946"/>
            <a:ext cx="2466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Entwicklung der Rindergewichte 2014</a:t>
            </a:r>
            <a:endParaRPr lang="de-DE" sz="1000" dirty="0"/>
          </a:p>
        </p:txBody>
      </p:sp>
      <p:sp>
        <p:nvSpPr>
          <p:cNvPr id="9" name="Textfeld 8"/>
          <p:cNvSpPr txBox="1"/>
          <p:nvPr/>
        </p:nvSpPr>
        <p:spPr>
          <a:xfrm>
            <a:off x="1880393" y="967658"/>
            <a:ext cx="12858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/>
              <a:t>Tageszunahmen</a:t>
            </a:r>
            <a:endParaRPr lang="de-DE" sz="1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1817687" y="1925463"/>
            <a:ext cx="4421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/>
              <a:t>Fazit: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100" b="1" dirty="0" smtClean="0"/>
              <a:t>Im Durchschnitt der Jahre wurden hohe TZ von über</a:t>
            </a:r>
          </a:p>
          <a:p>
            <a:r>
              <a:rPr lang="de-DE" sz="1100" b="1" dirty="0"/>
              <a:t> </a:t>
            </a:r>
            <a:r>
              <a:rPr lang="de-DE" sz="1100" b="1" dirty="0" smtClean="0"/>
              <a:t>    800 g je Tier erreicht.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100" b="1" dirty="0" smtClean="0"/>
              <a:t>Der Zuwachs der Tiere ist stark witterungsabhängig. Hitzeperioden im Sommer und nasskühle Witterung im Herbst bremsen den Zuwachs.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100" b="1" dirty="0" smtClean="0"/>
              <a:t>Jungrinderaufzucht ist auf der Kurzrasenweide  auch mit jungen Tieren (&lt; 1 Jahr) sehr effizient.</a:t>
            </a:r>
            <a:endParaRPr lang="de-DE" sz="1100" b="1" dirty="0"/>
          </a:p>
        </p:txBody>
      </p:sp>
      <p:pic>
        <p:nvPicPr>
          <p:cNvPr id="3074" name="Picture 2" descr="O:\VBZL Haus Riswick\Verhoeven\Fotos 19.05.2015\21.05.2015\IMG_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6" y="3372013"/>
            <a:ext cx="2903314" cy="171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2013"/>
            <a:ext cx="2614134" cy="178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3212406"/>
            <a:ext cx="3133725" cy="194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6" y="1146348"/>
            <a:ext cx="2759074" cy="187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92" y="1241790"/>
            <a:ext cx="4434683" cy="71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95051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42925" y="962025"/>
            <a:ext cx="8034338" cy="3609975"/>
          </a:xfrm>
        </p:spPr>
        <p:txBody>
          <a:bodyPr/>
          <a:lstStyle/>
          <a:p>
            <a:pPr marL="285750" indent="-285750" algn="l">
              <a:buFont typeface="Arial" pitchFamily="34" charset="0"/>
              <a:buChar char="•"/>
            </a:pPr>
            <a:r>
              <a:rPr lang="de-DE" sz="1400" b="1" dirty="0" smtClean="0"/>
              <a:t>Holzkugeln und </a:t>
            </a:r>
            <a:r>
              <a:rPr lang="de-DE" sz="1400" b="1" dirty="0" err="1" smtClean="0"/>
              <a:t>Zitzengummis</a:t>
            </a:r>
            <a:r>
              <a:rPr lang="de-DE" sz="1400" b="1" dirty="0" smtClean="0"/>
              <a:t> senken das Verletzungsrisiko Horn tragender Kühe und Rinder.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1400" b="1" dirty="0" err="1" smtClean="0"/>
              <a:t>Zitzengummis</a:t>
            </a:r>
            <a:r>
              <a:rPr lang="de-DE" sz="1400" b="1" dirty="0" smtClean="0"/>
              <a:t> eignen sich aufgrund der geringeren Haltbarkeit eher für kurzfristige Stresssituationen (brünstige oder kurzzeitig aggressive Einzeltiere).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1400" b="1" dirty="0" smtClean="0"/>
              <a:t>Für die </a:t>
            </a:r>
            <a:r>
              <a:rPr lang="de-DE" sz="1400" b="1" dirty="0" err="1" smtClean="0"/>
              <a:t>Winteraufstallung</a:t>
            </a:r>
            <a:r>
              <a:rPr lang="de-DE" sz="1400" b="1" dirty="0" smtClean="0"/>
              <a:t> der </a:t>
            </a:r>
            <a:r>
              <a:rPr lang="de-DE" sz="1400" b="1" dirty="0" err="1" smtClean="0"/>
              <a:t>behornten</a:t>
            </a:r>
            <a:r>
              <a:rPr lang="de-DE" sz="1400" b="1" dirty="0" smtClean="0"/>
              <a:t> Kühe und Rinder haben sich Holzkugeln auf den Hornspitzen als zwar vergleichsweise arbeits- und zeitaufwändiger bei der Anbringung, jedoch deutlich ausdauernder bewährt.</a:t>
            </a:r>
            <a:endParaRPr lang="de-DE" sz="1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2908301"/>
            <a:ext cx="234156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874964"/>
            <a:ext cx="233521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2874963"/>
            <a:ext cx="2435225" cy="182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341313"/>
            <a:ext cx="54197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7951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1" y="438150"/>
            <a:ext cx="8064500" cy="439792"/>
          </a:xfrm>
        </p:spPr>
        <p:txBody>
          <a:bodyPr/>
          <a:lstStyle/>
          <a:p>
            <a:pPr algn="ctr"/>
            <a:r>
              <a:rPr lang="de-DE" sz="1800" dirty="0" smtClean="0">
                <a:solidFill>
                  <a:srgbClr val="7030A0"/>
                </a:solidFill>
              </a:rPr>
              <a:t>Naturheilverfahren in der Praxis – Naturheilkunde-Seminare</a:t>
            </a:r>
            <a:endParaRPr lang="de-DE" sz="1800" dirty="0">
              <a:solidFill>
                <a:srgbClr val="7030A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9607" y="741334"/>
            <a:ext cx="8064500" cy="392418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 smtClean="0"/>
              <a:t>1. Homöopathie                                               2. Akupunktur      </a:t>
            </a:r>
          </a:p>
          <a:p>
            <a:pPr marL="0" indent="0">
              <a:buNone/>
            </a:pPr>
            <a:endParaRPr lang="de-DE" dirty="0" smtClean="0"/>
          </a:p>
          <a:p>
            <a:pPr marL="457200" indent="-457200">
              <a:buAutoNum type="arabicPeriod"/>
            </a:pPr>
            <a:endParaRPr lang="de-DE" dirty="0"/>
          </a:p>
          <a:p>
            <a:pPr marL="457200" indent="-457200">
              <a:buAutoNum type="arabicPeriod"/>
            </a:pPr>
            <a:endParaRPr lang="de-DE" dirty="0" smtClean="0"/>
          </a:p>
          <a:p>
            <a:pPr marL="0" indent="0">
              <a:buNone/>
            </a:pPr>
            <a:r>
              <a:rPr lang="de-DE" sz="1600" dirty="0" smtClean="0"/>
              <a:t>3. Phytotherapie                    4. Blutegeltherapie                    5. </a:t>
            </a:r>
            <a:r>
              <a:rPr lang="de-DE" sz="1600" dirty="0" err="1" smtClean="0"/>
              <a:t>Rindertaping</a:t>
            </a:r>
            <a:endParaRPr lang="de-DE" sz="16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sz="1600" dirty="0" smtClean="0"/>
              <a:t>5. </a:t>
            </a:r>
            <a:r>
              <a:rPr lang="de-DE" sz="1600" dirty="0" err="1" smtClean="0"/>
              <a:t>Rindertaping</a:t>
            </a:r>
            <a:endParaRPr lang="de-DE" sz="1600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024478"/>
            <a:ext cx="3872933" cy="142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89" y="1024478"/>
            <a:ext cx="1866169" cy="142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57" y="1024478"/>
            <a:ext cx="1892302" cy="142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39" y="1024477"/>
            <a:ext cx="1892300" cy="142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045877"/>
            <a:ext cx="2420551" cy="162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35" y="3045877"/>
            <a:ext cx="2519590" cy="162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489" y="3045875"/>
            <a:ext cx="2571750" cy="162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18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5114" y="191691"/>
            <a:ext cx="6003925" cy="684609"/>
          </a:xfrm>
        </p:spPr>
        <p:txBody>
          <a:bodyPr/>
          <a:lstStyle/>
          <a:p>
            <a:r>
              <a:rPr lang="de-DE" sz="2000" dirty="0" smtClean="0">
                <a:solidFill>
                  <a:srgbClr val="7030A0"/>
                </a:solidFill>
              </a:rPr>
              <a:t>Lebendige Baulehrschau: „Triebwegmaterialien im Vergleich“ im Ökobetrieb Haus </a:t>
            </a:r>
            <a:r>
              <a:rPr lang="de-DE" sz="2000" dirty="0" err="1" smtClean="0">
                <a:solidFill>
                  <a:srgbClr val="7030A0"/>
                </a:solidFill>
              </a:rPr>
              <a:t>Riswick</a:t>
            </a:r>
            <a:endParaRPr lang="de-DE" sz="2000" dirty="0">
              <a:solidFill>
                <a:srgbClr val="7030A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" y="876229"/>
            <a:ext cx="1366836" cy="116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66" y="886201"/>
            <a:ext cx="1303960" cy="114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867902"/>
            <a:ext cx="1514475" cy="118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95" y="867902"/>
            <a:ext cx="1447800" cy="114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72" y="886200"/>
            <a:ext cx="1329904" cy="117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6" y="886199"/>
            <a:ext cx="1578444" cy="117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" y="2426119"/>
            <a:ext cx="1407267" cy="10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2965932"/>
            <a:ext cx="2936995" cy="5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45" y="2409914"/>
            <a:ext cx="1428750" cy="107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995" y="2965932"/>
            <a:ext cx="2981325" cy="52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27" y="3757873"/>
            <a:ext cx="1725795" cy="133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40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52" y="2426119"/>
            <a:ext cx="1514475" cy="107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42" name="Picture 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995" y="2409914"/>
            <a:ext cx="1525962" cy="107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46" name="Picture 3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93" y="3764014"/>
            <a:ext cx="1587490" cy="132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" y="3688428"/>
            <a:ext cx="1824036" cy="137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85" y="3738818"/>
            <a:ext cx="1757235" cy="132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02751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F0F5E6"/>
      </a:lt1>
      <a:dk2>
        <a:srgbClr val="000000"/>
      </a:dk2>
      <a:lt2>
        <a:srgbClr val="808080"/>
      </a:lt2>
      <a:accent1>
        <a:srgbClr val="D3E9BD"/>
      </a:accent1>
      <a:accent2>
        <a:srgbClr val="008000"/>
      </a:accent2>
      <a:accent3>
        <a:srgbClr val="F6F9F0"/>
      </a:accent3>
      <a:accent4>
        <a:srgbClr val="000000"/>
      </a:accent4>
      <a:accent5>
        <a:srgbClr val="E6F2DB"/>
      </a:accent5>
      <a:accent6>
        <a:srgbClr val="007300"/>
      </a:accent6>
      <a:hlink>
        <a:srgbClr val="008000"/>
      </a:hlink>
      <a:folHlink>
        <a:srgbClr val="0080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240</Words>
  <Application>Microsoft Office PowerPoint</Application>
  <PresentationFormat>Bildschirmpräsentation (16:9)</PresentationFormat>
  <Paragraphs>50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Arial</vt:lpstr>
      <vt:lpstr>Wingdings</vt:lpstr>
      <vt:lpstr>Standarddesign</vt:lpstr>
      <vt:lpstr>PowerPoint-Präsentation</vt:lpstr>
      <vt:lpstr>PowerPoint-Präsentation</vt:lpstr>
      <vt:lpstr>Ganztags oder halbtags weiden?</vt:lpstr>
      <vt:lpstr>Weideleistung und Flächenleistung auf der Kurzrasenweide</vt:lpstr>
      <vt:lpstr>Aktivitätsmessung auf der Weide</vt:lpstr>
      <vt:lpstr>Optimierung der Weide- und Tierleistung von Jungrindern im System Kurzrasenweide 2012 - 2016</vt:lpstr>
      <vt:lpstr>PowerPoint-Präsentation</vt:lpstr>
      <vt:lpstr>Naturheilverfahren in der Praxis – Naturheilkunde-Seminare</vt:lpstr>
      <vt:lpstr>Lebendige Baulehrschau: „Triebwegmaterialien im Vergleich“ im Ökobetrieb Haus Riswick</vt:lpstr>
    </vt:vector>
  </TitlesOfParts>
  <Company>Landwirtschaftskammer Nordrhein-Westfalen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Vorlage für Präsentationen</dc:title>
  <dc:subject>Querformat</dc:subject>
  <dc:creator>Verhülsdonk, Claudia</dc:creator>
  <cp:lastModifiedBy>Meier, Eva</cp:lastModifiedBy>
  <cp:revision>272</cp:revision>
  <cp:lastPrinted>2018-09-13T10:28:55Z</cp:lastPrinted>
  <dcterms:created xsi:type="dcterms:W3CDTF">2003-12-18T18:31:31Z</dcterms:created>
  <dcterms:modified xsi:type="dcterms:W3CDTF">2018-09-13T10:38:08Z</dcterms:modified>
</cp:coreProperties>
</file>